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72" r:id="rId3"/>
    <p:sldId id="339" r:id="rId4"/>
    <p:sldId id="340" r:id="rId5"/>
    <p:sldId id="341" r:id="rId6"/>
    <p:sldId id="342" r:id="rId7"/>
    <p:sldId id="343" r:id="rId8"/>
    <p:sldId id="344" r:id="rId9"/>
    <p:sldId id="373" r:id="rId10"/>
    <p:sldId id="345" r:id="rId11"/>
    <p:sldId id="346" r:id="rId12"/>
    <p:sldId id="375" r:id="rId13"/>
    <p:sldId id="376" r:id="rId14"/>
    <p:sldId id="347" r:id="rId15"/>
    <p:sldId id="348" r:id="rId16"/>
    <p:sldId id="349" r:id="rId17"/>
    <p:sldId id="350" r:id="rId18"/>
    <p:sldId id="351" r:id="rId19"/>
    <p:sldId id="352" r:id="rId20"/>
    <p:sldId id="377" r:id="rId21"/>
    <p:sldId id="353" r:id="rId22"/>
    <p:sldId id="354" r:id="rId23"/>
    <p:sldId id="378" r:id="rId24"/>
    <p:sldId id="355" r:id="rId25"/>
    <p:sldId id="356" r:id="rId26"/>
    <p:sldId id="357" r:id="rId27"/>
    <p:sldId id="358" r:id="rId28"/>
    <p:sldId id="379" r:id="rId29"/>
    <p:sldId id="392" r:id="rId30"/>
    <p:sldId id="359" r:id="rId31"/>
    <p:sldId id="380" r:id="rId32"/>
    <p:sldId id="381" r:id="rId33"/>
    <p:sldId id="391" r:id="rId34"/>
    <p:sldId id="393" r:id="rId35"/>
    <p:sldId id="394" r:id="rId36"/>
    <p:sldId id="395" r:id="rId37"/>
    <p:sldId id="360" r:id="rId38"/>
    <p:sldId id="382" r:id="rId39"/>
    <p:sldId id="383" r:id="rId40"/>
    <p:sldId id="385" r:id="rId41"/>
    <p:sldId id="388" r:id="rId42"/>
    <p:sldId id="386" r:id="rId43"/>
    <p:sldId id="303" r:id="rId44"/>
    <p:sldId id="306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418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7513" y="685800"/>
            <a:ext cx="8308975" cy="838200"/>
          </a:xfrm>
        </p:spPr>
        <p:txBody>
          <a:bodyPr/>
          <a:lstStyle>
            <a:lvl1pPr algn="l">
              <a:defRPr sz="4600" b="1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7513" y="1524000"/>
            <a:ext cx="8308975" cy="528638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CBDB2C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2020/11/16</a:t>
            </a:fld>
            <a:endParaRPr lang="zh-CN" alt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add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宋体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2020/11/16</a:t>
            </a:fld>
            <a:endParaRPr lang="zh-CN" alt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宋体" charset="-122"/>
              </a:defRPr>
            </a:lvl1pPr>
          </a:lstStyle>
          <a:p>
            <a:endParaRPr lang="zh-CN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宋体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打造今日世界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科技文明通论第十讲</a:t>
            </a:r>
            <a:endParaRPr lang="en-US" altLang="zh-CN" dirty="0" smtClean="0"/>
          </a:p>
          <a:p>
            <a:r>
              <a:rPr lang="zh-CN" altLang="en-US" dirty="0" smtClean="0"/>
              <a:t>上海辰山植物园高级工程师　刘夙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核能时代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700808"/>
            <a:ext cx="8280920" cy="4840560"/>
          </a:xfrm>
        </p:spPr>
        <p:txBody>
          <a:bodyPr/>
          <a:lstStyle/>
          <a:p>
            <a:r>
              <a:rPr lang="en-US" altLang="zh-CN" dirty="0" smtClean="0"/>
              <a:t>1947</a:t>
            </a:r>
            <a:r>
              <a:rPr lang="zh-CN" altLang="en-US" dirty="0" smtClean="0"/>
              <a:t>年冷战开始</a:t>
            </a:r>
            <a:endParaRPr lang="en-US" altLang="zh-CN" dirty="0" smtClean="0"/>
          </a:p>
          <a:p>
            <a:r>
              <a:rPr lang="en-US" altLang="zh-CN" dirty="0" smtClean="0"/>
              <a:t>1949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8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29</a:t>
            </a:r>
            <a:r>
              <a:rPr lang="zh-CN" altLang="en-US" dirty="0" smtClean="0"/>
              <a:t>日苏联爆炸第一颗原子弹</a:t>
            </a:r>
            <a:endParaRPr lang="en-US" altLang="zh-CN" dirty="0" smtClean="0"/>
          </a:p>
          <a:p>
            <a:r>
              <a:rPr lang="en-US" altLang="zh-CN" dirty="0" smtClean="0"/>
              <a:t>1952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</a:t>
            </a:r>
            <a:r>
              <a:rPr lang="en-US" altLang="zh-CN" dirty="0" smtClean="0"/>
              <a:t>3</a:t>
            </a:r>
            <a:r>
              <a:rPr lang="zh-CN" altLang="en-US" dirty="0" smtClean="0"/>
              <a:t>日英国爆炸第一颗原子弹</a:t>
            </a:r>
            <a:endParaRPr lang="en-US" altLang="zh-CN" dirty="0" smtClean="0"/>
          </a:p>
          <a:p>
            <a:r>
              <a:rPr lang="en-US" altLang="zh-CN" dirty="0" smtClean="0"/>
              <a:t>1952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</a:t>
            </a:r>
            <a:r>
              <a:rPr lang="zh-CN" altLang="en-US" dirty="0" smtClean="0"/>
              <a:t>日美国爆炸第一颗氢弹</a:t>
            </a:r>
            <a:endParaRPr lang="en-US" altLang="zh-CN" dirty="0" smtClean="0"/>
          </a:p>
          <a:p>
            <a:r>
              <a:rPr lang="en-US" altLang="zh-CN" dirty="0" smtClean="0"/>
              <a:t>1953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8</a:t>
            </a:r>
            <a:r>
              <a:rPr lang="zh-CN" altLang="en-US" dirty="0" smtClean="0"/>
              <a:t>月苏联爆炸第一颗氢弹</a:t>
            </a:r>
            <a:endParaRPr lang="en-US" altLang="zh-CN" dirty="0" smtClean="0"/>
          </a:p>
          <a:p>
            <a:r>
              <a:rPr lang="en-US" altLang="zh-CN" dirty="0" smtClean="0"/>
              <a:t>1960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13</a:t>
            </a:r>
            <a:r>
              <a:rPr lang="zh-CN" altLang="en-US" dirty="0" smtClean="0"/>
              <a:t>日法国爆炸第一颗原子弹</a:t>
            </a:r>
            <a:endParaRPr lang="en-US" altLang="zh-CN" dirty="0" smtClean="0"/>
          </a:p>
          <a:p>
            <a:r>
              <a:rPr lang="en-US" altLang="zh-CN" dirty="0" smtClean="0"/>
              <a:t>1964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16</a:t>
            </a:r>
            <a:r>
              <a:rPr lang="zh-CN" altLang="en-US" dirty="0" smtClean="0"/>
              <a:t>日中国爆炸第一颗原子弹</a:t>
            </a:r>
            <a:endParaRPr lang="en-US" altLang="zh-CN" dirty="0" smtClean="0"/>
          </a:p>
          <a:p>
            <a:r>
              <a:rPr lang="en-US" altLang="zh-CN" dirty="0" smtClean="0"/>
              <a:t>1967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6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17</a:t>
            </a:r>
            <a:r>
              <a:rPr lang="zh-CN" altLang="en-US" dirty="0" smtClean="0"/>
              <a:t>日中国爆炸第一颗氢弹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核能时代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484784"/>
            <a:ext cx="8820472" cy="5112568"/>
          </a:xfrm>
        </p:spPr>
        <p:txBody>
          <a:bodyPr/>
          <a:lstStyle/>
          <a:p>
            <a:r>
              <a:rPr lang="en-US" altLang="zh-CN" dirty="0" smtClean="0"/>
              <a:t>1954</a:t>
            </a:r>
            <a:r>
              <a:rPr lang="zh-CN" altLang="en-US" dirty="0" smtClean="0"/>
              <a:t>年苏联建成第一座核电站</a:t>
            </a:r>
            <a:endParaRPr lang="en-US" altLang="zh-CN" dirty="0" smtClean="0"/>
          </a:p>
          <a:p>
            <a:r>
              <a:rPr lang="en-US" altLang="zh-CN" dirty="0" smtClean="0"/>
              <a:t>1956</a:t>
            </a:r>
            <a:r>
              <a:rPr lang="zh-CN" altLang="en-US" dirty="0" smtClean="0"/>
              <a:t>年英国建成第一座核电站</a:t>
            </a:r>
            <a:endParaRPr lang="en-US" altLang="zh-CN" dirty="0" smtClean="0"/>
          </a:p>
          <a:p>
            <a:r>
              <a:rPr lang="en-US" altLang="zh-CN" dirty="0" smtClean="0"/>
              <a:t>1957</a:t>
            </a:r>
            <a:r>
              <a:rPr lang="zh-CN" altLang="en-US" dirty="0" smtClean="0"/>
              <a:t>年美国建成第一座核电站</a:t>
            </a:r>
            <a:endParaRPr lang="en-US" altLang="zh-CN" dirty="0" smtClean="0"/>
          </a:p>
          <a:p>
            <a:r>
              <a:rPr lang="en-US" altLang="zh-CN" dirty="0" smtClean="0"/>
              <a:t>1979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28</a:t>
            </a:r>
            <a:r>
              <a:rPr lang="zh-CN" altLang="en-US" dirty="0" smtClean="0"/>
              <a:t>日美国三哩岛发生核事故</a:t>
            </a:r>
            <a:endParaRPr lang="en-US" altLang="zh-CN" dirty="0" smtClean="0"/>
          </a:p>
          <a:p>
            <a:r>
              <a:rPr lang="en-US" altLang="zh-CN" dirty="0" smtClean="0"/>
              <a:t>1986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4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26</a:t>
            </a:r>
            <a:r>
              <a:rPr lang="zh-CN" altLang="en-US" dirty="0" smtClean="0"/>
              <a:t>日苏联切尔诺贝利（今乌克兰）发生核事故</a:t>
            </a:r>
            <a:endParaRPr lang="en-US" altLang="zh-CN" dirty="0" smtClean="0"/>
          </a:p>
          <a:p>
            <a:r>
              <a:rPr lang="en-US" altLang="zh-CN" dirty="0" smtClean="0"/>
              <a:t>1991</a:t>
            </a:r>
            <a:r>
              <a:rPr lang="zh-CN" altLang="en-US" dirty="0" smtClean="0"/>
              <a:t>年中国建成第一座核电站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秦山核电站</a:t>
            </a:r>
            <a:endParaRPr lang="en-US" altLang="zh-CN" dirty="0" smtClean="0"/>
          </a:p>
          <a:p>
            <a:r>
              <a:rPr lang="en-US" altLang="zh-CN" dirty="0" smtClean="0"/>
              <a:t>2011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11</a:t>
            </a:r>
            <a:r>
              <a:rPr lang="zh-CN" altLang="en-US" dirty="0" smtClean="0"/>
              <a:t>日日本</a:t>
            </a:r>
            <a:r>
              <a:rPr lang="en-US" altLang="zh-CN" dirty="0" smtClean="0"/>
              <a:t>9.0</a:t>
            </a:r>
            <a:r>
              <a:rPr lang="zh-CN" altLang="en-US" dirty="0" smtClean="0"/>
              <a:t>级巨震引发福岛核电站发生核事故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航空航天时代</a:t>
            </a:r>
            <a:endParaRPr lang="zh-CN" altLang="en-US" dirty="0"/>
          </a:p>
        </p:txBody>
      </p:sp>
      <p:pic>
        <p:nvPicPr>
          <p:cNvPr id="7" name="内容占位符 6" descr="11B-29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2509929"/>
            <a:ext cx="4172272" cy="2672861"/>
          </a:xfrm>
        </p:spPr>
      </p:pic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84240" cy="4267200"/>
          </a:xfrm>
        </p:spPr>
        <p:txBody>
          <a:bodyPr/>
          <a:lstStyle/>
          <a:p>
            <a:r>
              <a:rPr lang="zh-CN" altLang="en-US" dirty="0" smtClean="0"/>
              <a:t>波音公司成立于</a:t>
            </a:r>
            <a:r>
              <a:rPr lang="en-US" altLang="zh-CN" dirty="0" smtClean="0"/>
              <a:t>1916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r>
              <a:rPr lang="en-US" altLang="zh-CN" dirty="0" smtClean="0"/>
              <a:t>1930</a:t>
            </a:r>
            <a:r>
              <a:rPr lang="zh-CN" altLang="en-US" dirty="0" smtClean="0"/>
              <a:t>年代开始研制军用机</a:t>
            </a:r>
            <a:endParaRPr lang="en-US" altLang="zh-CN" dirty="0" smtClean="0"/>
          </a:p>
          <a:p>
            <a:r>
              <a:rPr lang="en-US" altLang="zh-CN" dirty="0" smtClean="0"/>
              <a:t>1944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B-29</a:t>
            </a:r>
            <a:r>
              <a:rPr lang="zh-CN" altLang="en-US" dirty="0" smtClean="0"/>
              <a:t>投入战场</a:t>
            </a:r>
            <a:endParaRPr lang="en-US" altLang="zh-CN" dirty="0" smtClean="0"/>
          </a:p>
          <a:p>
            <a:r>
              <a:rPr lang="en-US" altLang="zh-CN" dirty="0" smtClean="0"/>
              <a:t>1945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</a:t>
            </a:r>
            <a:r>
              <a:rPr lang="en-US" altLang="zh-CN" dirty="0" smtClean="0"/>
              <a:t>9–10</a:t>
            </a:r>
            <a:r>
              <a:rPr lang="zh-CN" altLang="en-US" dirty="0" smtClean="0"/>
              <a:t>日对东京实施大轰炸</a:t>
            </a:r>
            <a:endParaRPr lang="en-US" altLang="zh-CN" dirty="0" smtClean="0"/>
          </a:p>
          <a:p>
            <a:r>
              <a:rPr lang="en-US" altLang="zh-CN" dirty="0" smtClean="0"/>
              <a:t>1945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8</a:t>
            </a:r>
            <a:r>
              <a:rPr lang="zh-CN" altLang="en-US" dirty="0" smtClean="0"/>
              <a:t>月</a:t>
            </a:r>
            <a:r>
              <a:rPr lang="en-US" altLang="zh-CN" dirty="0" smtClean="0"/>
              <a:t>6</a:t>
            </a:r>
            <a:r>
              <a:rPr lang="zh-CN" altLang="en-US" dirty="0" smtClean="0"/>
              <a:t>日和</a:t>
            </a:r>
            <a:r>
              <a:rPr lang="en-US" altLang="zh-CN" dirty="0" smtClean="0"/>
              <a:t>9</a:t>
            </a:r>
            <a:r>
              <a:rPr lang="zh-CN" altLang="en-US" dirty="0" smtClean="0"/>
              <a:t>日投下原子弹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航空航天时代</a:t>
            </a:r>
            <a:endParaRPr lang="zh-CN" altLang="en-US" dirty="0"/>
          </a:p>
        </p:txBody>
      </p:sp>
      <p:pic>
        <p:nvPicPr>
          <p:cNvPr id="5" name="内容占位符 4" descr="11李梅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722935" y="1828800"/>
            <a:ext cx="3735730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Curtis E. </a:t>
            </a:r>
            <a:r>
              <a:rPr lang="en-US" altLang="zh-CN" dirty="0" err="1" smtClean="0"/>
              <a:t>LeMay</a:t>
            </a:r>
            <a:r>
              <a:rPr lang="en-US" altLang="zh-CN" dirty="0" smtClean="0"/>
              <a:t> (1906–1990)</a:t>
            </a:r>
          </a:p>
          <a:p>
            <a:r>
              <a:rPr lang="en-US" altLang="zh-CN" dirty="0" smtClean="0"/>
              <a:t>1945</a:t>
            </a:r>
            <a:r>
              <a:rPr lang="zh-CN" altLang="en-US" dirty="0" smtClean="0"/>
              <a:t>年指挥美国空军对日本本土的战略轰炸</a:t>
            </a:r>
            <a:endParaRPr lang="en-US" altLang="zh-CN" dirty="0" smtClean="0"/>
          </a:p>
          <a:p>
            <a:r>
              <a:rPr lang="zh-CN" altLang="en-US" dirty="0" smtClean="0"/>
              <a:t>低空投掷凝固汽油弹，烧毁大量房屋</a:t>
            </a:r>
            <a:endParaRPr lang="en-US" altLang="zh-CN" dirty="0" smtClean="0"/>
          </a:p>
          <a:p>
            <a:r>
              <a:rPr lang="zh-CN" altLang="en-US" dirty="0" smtClean="0"/>
              <a:t>东京</a:t>
            </a:r>
            <a:r>
              <a:rPr lang="en-US" altLang="zh-CN" dirty="0" smtClean="0"/>
              <a:t>8.3</a:t>
            </a:r>
            <a:r>
              <a:rPr lang="zh-CN" altLang="en-US" dirty="0" smtClean="0"/>
              <a:t>万人死亡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航空航天时代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776" y="1698104"/>
            <a:ext cx="8134672" cy="4539208"/>
          </a:xfrm>
        </p:spPr>
        <p:txBody>
          <a:bodyPr/>
          <a:lstStyle/>
          <a:p>
            <a:r>
              <a:rPr lang="en-US" altLang="zh-CN" sz="2800" dirty="0" smtClean="0"/>
              <a:t>1939</a:t>
            </a:r>
            <a:r>
              <a:rPr lang="zh-CN" altLang="en-US" sz="2800" dirty="0" smtClean="0"/>
              <a:t>年德国试飞成功第一架喷气式飞机</a:t>
            </a:r>
            <a:endParaRPr lang="en-US" altLang="zh-CN" sz="2800" dirty="0" smtClean="0"/>
          </a:p>
          <a:p>
            <a:r>
              <a:rPr lang="en-US" altLang="zh-CN" sz="2800" dirty="0" smtClean="0"/>
              <a:t>1941</a:t>
            </a:r>
            <a:r>
              <a:rPr lang="zh-CN" altLang="en-US" sz="2800" dirty="0" smtClean="0"/>
              <a:t>年英国试飞成功第一架喷气式飞机</a:t>
            </a:r>
            <a:endParaRPr lang="en-US" altLang="zh-CN" sz="2800" dirty="0" smtClean="0"/>
          </a:p>
          <a:p>
            <a:r>
              <a:rPr lang="en-US" altLang="zh-CN" sz="2800" dirty="0" smtClean="0"/>
              <a:t>1947</a:t>
            </a:r>
            <a:r>
              <a:rPr lang="zh-CN" altLang="en-US" sz="2800" dirty="0" smtClean="0"/>
              <a:t>年飞机速度首次超过音障</a:t>
            </a:r>
            <a:endParaRPr lang="en-US" altLang="zh-CN" sz="2800" dirty="0" smtClean="0"/>
          </a:p>
          <a:p>
            <a:r>
              <a:rPr lang="en-US" altLang="zh-CN" sz="2800" dirty="0" smtClean="0"/>
              <a:t>1952</a:t>
            </a:r>
            <a:r>
              <a:rPr lang="zh-CN" altLang="en-US" sz="2800" dirty="0" smtClean="0"/>
              <a:t>年美国波音公司研制成功</a:t>
            </a:r>
            <a:r>
              <a:rPr lang="en-US" altLang="zh-CN" sz="2800" dirty="0" smtClean="0"/>
              <a:t>B-52</a:t>
            </a:r>
            <a:r>
              <a:rPr lang="zh-CN" altLang="en-US" sz="2800" dirty="0" smtClean="0"/>
              <a:t>重型轰炸机</a:t>
            </a:r>
            <a:endParaRPr lang="en-US" altLang="zh-CN" sz="2800" dirty="0" smtClean="0"/>
          </a:p>
          <a:p>
            <a:r>
              <a:rPr lang="en-US" altLang="zh-CN" sz="2800" dirty="0" smtClean="0"/>
              <a:t>1954</a:t>
            </a:r>
            <a:r>
              <a:rPr lang="zh-CN" altLang="en-US" sz="2800" dirty="0" smtClean="0"/>
              <a:t>年波音</a:t>
            </a:r>
            <a:r>
              <a:rPr lang="en-US" altLang="zh-CN" sz="2800" dirty="0" smtClean="0"/>
              <a:t>707</a:t>
            </a:r>
            <a:r>
              <a:rPr lang="zh-CN" altLang="en-US" sz="2800" dirty="0" smtClean="0"/>
              <a:t>首飞</a:t>
            </a:r>
            <a:endParaRPr lang="en-US" altLang="zh-CN" sz="2800" dirty="0" smtClean="0"/>
          </a:p>
          <a:p>
            <a:r>
              <a:rPr lang="en-US" altLang="zh-CN" sz="2800" dirty="0" smtClean="0"/>
              <a:t>1968</a:t>
            </a:r>
            <a:r>
              <a:rPr lang="zh-CN" altLang="en-US" sz="2800" dirty="0" smtClean="0"/>
              <a:t>年第一架民用超音速飞机图</a:t>
            </a:r>
            <a:r>
              <a:rPr lang="en-US" altLang="zh-CN" sz="2800" dirty="0" smtClean="0"/>
              <a:t>-144</a:t>
            </a:r>
            <a:r>
              <a:rPr lang="zh-CN" altLang="en-US" sz="2800" dirty="0" smtClean="0"/>
              <a:t>首飞</a:t>
            </a:r>
            <a:endParaRPr lang="en-US" altLang="zh-CN" sz="2800" dirty="0" smtClean="0"/>
          </a:p>
          <a:p>
            <a:r>
              <a:rPr lang="en-US" altLang="zh-CN" sz="2800" dirty="0" smtClean="0"/>
              <a:t>1981</a:t>
            </a:r>
            <a:r>
              <a:rPr lang="zh-CN" altLang="en-US" sz="2800" dirty="0" smtClean="0"/>
              <a:t>年隐形攻击机</a:t>
            </a:r>
            <a:r>
              <a:rPr lang="en-US" altLang="zh-CN" sz="2800" dirty="0" smtClean="0"/>
              <a:t>F-117A</a:t>
            </a:r>
            <a:r>
              <a:rPr lang="zh-CN" altLang="en-US" sz="2800" dirty="0" smtClean="0"/>
              <a:t>首飞</a:t>
            </a:r>
            <a:endParaRPr lang="en-US" altLang="zh-CN" sz="2800" dirty="0" smtClean="0"/>
          </a:p>
          <a:p>
            <a:r>
              <a:rPr lang="en-US" altLang="zh-CN" sz="2800" dirty="0" smtClean="0"/>
              <a:t>1982</a:t>
            </a:r>
            <a:r>
              <a:rPr lang="zh-CN" altLang="en-US" sz="2800" dirty="0" smtClean="0"/>
              <a:t>年以色列将无人机用于军事目的</a:t>
            </a:r>
            <a:endParaRPr lang="en-US" altLang="zh-CN" sz="2800" dirty="0" smtClean="0"/>
          </a:p>
          <a:p>
            <a:r>
              <a:rPr lang="en-US" altLang="zh-CN" sz="2800" dirty="0" smtClean="0"/>
              <a:t>2009</a:t>
            </a:r>
            <a:r>
              <a:rPr lang="zh-CN" altLang="en-US" sz="2800" dirty="0" smtClean="0"/>
              <a:t>年波音</a:t>
            </a:r>
            <a:r>
              <a:rPr lang="en-US" altLang="zh-CN" sz="2800" dirty="0" smtClean="0"/>
              <a:t>787</a:t>
            </a:r>
            <a:r>
              <a:rPr lang="zh-CN" altLang="en-US" sz="2800" dirty="0" smtClean="0"/>
              <a:t>首飞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航空航天时代</a:t>
            </a:r>
            <a:endParaRPr lang="zh-CN" altLang="en-US" dirty="0"/>
          </a:p>
        </p:txBody>
      </p:sp>
      <p:pic>
        <p:nvPicPr>
          <p:cNvPr id="6" name="内容占位符 5" descr="12齐奥尔科夫斯基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99592" y="1799996"/>
            <a:ext cx="3226405" cy="4509324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K.E. </a:t>
            </a:r>
            <a:r>
              <a:rPr lang="en-US" altLang="zh-CN" dirty="0" err="1" smtClean="0"/>
              <a:t>Tsiolkovsky</a:t>
            </a:r>
            <a:r>
              <a:rPr lang="en-US" altLang="zh-CN" dirty="0" smtClean="0"/>
              <a:t> (1857–1935)</a:t>
            </a:r>
          </a:p>
          <a:p>
            <a:r>
              <a:rPr lang="en-US" altLang="zh-CN" dirty="0" smtClean="0"/>
              <a:t>1903</a:t>
            </a:r>
            <a:r>
              <a:rPr lang="zh-CN" altLang="en-US" dirty="0" smtClean="0"/>
              <a:t>年开始建立航天理论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航空航天时代</a:t>
            </a:r>
            <a:endParaRPr lang="zh-CN" altLang="en-US" dirty="0"/>
          </a:p>
        </p:txBody>
      </p:sp>
      <p:pic>
        <p:nvPicPr>
          <p:cNvPr id="5" name="内容占位符 4" descr="12戈达德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99592" y="1856615"/>
            <a:ext cx="3460415" cy="4308689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Robert H. Goddard (1882–1945)</a:t>
            </a:r>
          </a:p>
          <a:p>
            <a:r>
              <a:rPr lang="en-US" altLang="zh-CN" dirty="0" smtClean="0"/>
              <a:t>1918</a:t>
            </a:r>
            <a:r>
              <a:rPr lang="zh-CN" altLang="en-US" dirty="0" smtClean="0"/>
              <a:t>年试飞成功第一枚固体火箭</a:t>
            </a:r>
            <a:endParaRPr lang="en-US" altLang="zh-CN" dirty="0" smtClean="0"/>
          </a:p>
          <a:p>
            <a:r>
              <a:rPr lang="en-US" altLang="zh-CN" dirty="0" smtClean="0"/>
              <a:t>1926</a:t>
            </a:r>
            <a:r>
              <a:rPr lang="zh-CN" altLang="en-US" dirty="0" smtClean="0"/>
              <a:t>年试飞成功第一枚液体火箭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飞行</a:t>
            </a:r>
            <a:r>
              <a:rPr lang="en-US" altLang="zh-CN" dirty="0" smtClean="0"/>
              <a:t>2.5</a:t>
            </a:r>
            <a:r>
              <a:rPr lang="zh-CN" altLang="en-US" dirty="0" smtClean="0"/>
              <a:t>秒、</a:t>
            </a:r>
            <a:r>
              <a:rPr lang="en-US" altLang="zh-CN" dirty="0" smtClean="0"/>
              <a:t>56</a:t>
            </a:r>
            <a:r>
              <a:rPr lang="zh-CN" altLang="en-US" dirty="0" smtClean="0"/>
              <a:t>米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航空航天时代</a:t>
            </a:r>
            <a:endParaRPr lang="zh-CN" altLang="en-US" dirty="0"/>
          </a:p>
        </p:txBody>
      </p:sp>
      <p:pic>
        <p:nvPicPr>
          <p:cNvPr id="5" name="内容占位符 4" descr="12冯·布劳恩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081489" y="1828800"/>
            <a:ext cx="3018622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err="1" smtClean="0"/>
              <a:t>Wernher</a:t>
            </a:r>
            <a:r>
              <a:rPr lang="en-US" altLang="zh-CN" dirty="0" smtClean="0"/>
              <a:t> von Braun (1912–1977)</a:t>
            </a:r>
          </a:p>
          <a:p>
            <a:r>
              <a:rPr lang="en-US" altLang="zh-CN" dirty="0" smtClean="0"/>
              <a:t>1933</a:t>
            </a:r>
            <a:r>
              <a:rPr lang="zh-CN" altLang="en-US" dirty="0" smtClean="0"/>
              <a:t>年制成</a:t>
            </a:r>
            <a:r>
              <a:rPr lang="en-US" altLang="zh-CN" dirty="0" smtClean="0"/>
              <a:t>A-1</a:t>
            </a:r>
            <a:r>
              <a:rPr lang="zh-CN" altLang="en-US" dirty="0" smtClean="0"/>
              <a:t>火箭</a:t>
            </a:r>
            <a:endParaRPr lang="en-US" altLang="zh-CN" dirty="0" smtClean="0"/>
          </a:p>
          <a:p>
            <a:r>
              <a:rPr lang="en-US" altLang="zh-CN" dirty="0" smtClean="0"/>
              <a:t>1943</a:t>
            </a:r>
            <a:r>
              <a:rPr lang="zh-CN" altLang="en-US" dirty="0" smtClean="0"/>
              <a:t>年制成</a:t>
            </a:r>
            <a:r>
              <a:rPr lang="en-US" altLang="zh-CN" dirty="0" smtClean="0"/>
              <a:t>V-2</a:t>
            </a:r>
            <a:r>
              <a:rPr lang="zh-CN" altLang="en-US" dirty="0" smtClean="0"/>
              <a:t>导弹</a:t>
            </a:r>
            <a:endParaRPr lang="en-US" altLang="zh-CN" dirty="0" smtClean="0"/>
          </a:p>
          <a:p>
            <a:r>
              <a:rPr lang="zh-CN" altLang="en-US" dirty="0" smtClean="0"/>
              <a:t>“导弹之父”</a:t>
            </a:r>
            <a:endParaRPr lang="en-US" altLang="zh-CN" dirty="0" smtClean="0"/>
          </a:p>
          <a:p>
            <a:r>
              <a:rPr lang="en-US" altLang="zh-CN" dirty="0" smtClean="0"/>
              <a:t>1957</a:t>
            </a:r>
            <a:r>
              <a:rPr lang="zh-CN" altLang="en-US" dirty="0" smtClean="0"/>
              <a:t>年苏联发射第一枚洲际火箭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航空航天时代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5229200"/>
          </a:xfrm>
        </p:spPr>
        <p:txBody>
          <a:bodyPr/>
          <a:lstStyle/>
          <a:p>
            <a:r>
              <a:rPr lang="en-US" altLang="zh-CN" dirty="0" smtClean="0"/>
              <a:t>1957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</a:t>
            </a:r>
            <a:r>
              <a:rPr lang="en-US" altLang="zh-CN" dirty="0" smtClean="0"/>
              <a:t>4</a:t>
            </a:r>
            <a:r>
              <a:rPr lang="zh-CN" altLang="en-US" dirty="0" smtClean="0"/>
              <a:t>日苏联发射第一颗人造卫星</a:t>
            </a:r>
            <a:endParaRPr lang="en-US" altLang="zh-CN" dirty="0" smtClean="0"/>
          </a:p>
          <a:p>
            <a:r>
              <a:rPr lang="en-US" altLang="zh-CN" dirty="0" smtClean="0"/>
              <a:t>1957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4</a:t>
            </a:r>
            <a:r>
              <a:rPr lang="zh-CN" altLang="en-US" dirty="0" smtClean="0"/>
              <a:t>日苏联发射第二颗人造卫星，开始动物实验</a:t>
            </a:r>
            <a:endParaRPr lang="en-US" altLang="zh-CN" dirty="0" smtClean="0"/>
          </a:p>
          <a:p>
            <a:r>
              <a:rPr lang="en-US" altLang="zh-CN" dirty="0" smtClean="0"/>
              <a:t>1958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31</a:t>
            </a:r>
            <a:r>
              <a:rPr lang="zh-CN" altLang="en-US" dirty="0" smtClean="0"/>
              <a:t>日美国成功发射第一颗人造卫星</a:t>
            </a:r>
            <a:endParaRPr lang="en-US" altLang="zh-CN" dirty="0" smtClean="0"/>
          </a:p>
          <a:p>
            <a:r>
              <a:rPr lang="en-US" altLang="zh-CN" dirty="0" smtClean="0"/>
              <a:t>1959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</a:t>
            </a:r>
            <a:r>
              <a:rPr lang="zh-CN" altLang="en-US" dirty="0" smtClean="0"/>
              <a:t>日苏联发射第一颗人造行星</a:t>
            </a:r>
            <a:endParaRPr lang="en-US" altLang="zh-CN" dirty="0" smtClean="0"/>
          </a:p>
          <a:p>
            <a:r>
              <a:rPr lang="en-US" altLang="zh-CN" dirty="0" smtClean="0"/>
              <a:t>1959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9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12</a:t>
            </a:r>
            <a:r>
              <a:rPr lang="zh-CN" altLang="en-US" dirty="0" smtClean="0"/>
              <a:t>日苏联发射第一枚月球硬着陆探测器</a:t>
            </a:r>
            <a:endParaRPr lang="en-US" altLang="zh-CN" dirty="0" smtClean="0"/>
          </a:p>
          <a:p>
            <a:r>
              <a:rPr lang="en-US" altLang="zh-CN" dirty="0" smtClean="0"/>
              <a:t>1960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</a:t>
            </a:r>
            <a:r>
              <a:rPr lang="en-US" altLang="zh-CN" dirty="0" smtClean="0"/>
              <a:t>4</a:t>
            </a:r>
            <a:r>
              <a:rPr lang="zh-CN" altLang="en-US" dirty="0" smtClean="0"/>
              <a:t>日苏联发射第一颗人造月球卫星</a:t>
            </a:r>
            <a:endParaRPr lang="en-US" altLang="zh-CN" dirty="0" smtClean="0"/>
          </a:p>
          <a:p>
            <a:r>
              <a:rPr lang="en-US" altLang="zh-CN" dirty="0" smtClean="0"/>
              <a:t>1960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8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10</a:t>
            </a:r>
            <a:r>
              <a:rPr lang="zh-CN" altLang="en-US" dirty="0" smtClean="0"/>
              <a:t>日美国第一次回收卫星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航空航天时代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1520" y="1556792"/>
            <a:ext cx="4244280" cy="5112568"/>
          </a:xfr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1961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4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12</a:t>
            </a:r>
            <a:r>
              <a:rPr lang="zh-CN" altLang="en-US" dirty="0" smtClean="0"/>
              <a:t>日苏联进行第一次载人飞行，加加林成为第一位进入太空的宇航员</a:t>
            </a:r>
            <a:endParaRPr lang="en-US" altLang="zh-CN" dirty="0" smtClean="0"/>
          </a:p>
          <a:p>
            <a:r>
              <a:rPr lang="en-US" altLang="zh-CN" dirty="0" smtClean="0"/>
              <a:t>1961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5</a:t>
            </a:r>
            <a:r>
              <a:rPr lang="zh-CN" altLang="en-US" dirty="0" smtClean="0"/>
              <a:t>月</a:t>
            </a:r>
            <a:r>
              <a:rPr lang="en-US" altLang="zh-CN" dirty="0" smtClean="0"/>
              <a:t>5</a:t>
            </a:r>
            <a:r>
              <a:rPr lang="zh-CN" altLang="en-US" dirty="0" smtClean="0"/>
              <a:t>日美国宇航员谢泼德进入太空</a:t>
            </a:r>
            <a:endParaRPr lang="en-US" altLang="zh-CN" dirty="0" smtClean="0"/>
          </a:p>
          <a:p>
            <a:r>
              <a:rPr lang="en-US" altLang="zh-CN" dirty="0" smtClean="0"/>
              <a:t>1965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18</a:t>
            </a:r>
            <a:r>
              <a:rPr lang="zh-CN" altLang="en-US" dirty="0" smtClean="0"/>
              <a:t>日苏联宇航员实现太空漫步</a:t>
            </a:r>
            <a:endParaRPr lang="en-US" altLang="zh-CN" dirty="0" smtClean="0"/>
          </a:p>
          <a:p>
            <a:r>
              <a:rPr lang="en-US" altLang="zh-CN" dirty="0" smtClean="0"/>
              <a:t>1969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7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16</a:t>
            </a:r>
            <a:r>
              <a:rPr lang="zh-CN" altLang="en-US" dirty="0" smtClean="0"/>
              <a:t>日阿波罗</a:t>
            </a:r>
            <a:r>
              <a:rPr lang="en-US" altLang="zh-CN" dirty="0" smtClean="0"/>
              <a:t>11</a:t>
            </a:r>
            <a:r>
              <a:rPr lang="zh-CN" altLang="en-US" dirty="0" smtClean="0"/>
              <a:t>号升空，</a:t>
            </a:r>
            <a:r>
              <a:rPr lang="en-US" altLang="zh-CN" dirty="0" smtClean="0"/>
              <a:t>20</a:t>
            </a:r>
            <a:r>
              <a:rPr lang="zh-CN" altLang="en-US" dirty="0" smtClean="0"/>
              <a:t>日在月球着陆，阿姆斯特朗成为第一位踏足地外天体的人类</a:t>
            </a:r>
            <a:endParaRPr lang="zh-CN" altLang="en-US" dirty="0"/>
          </a:p>
        </p:txBody>
      </p:sp>
      <p:pic>
        <p:nvPicPr>
          <p:cNvPr id="5" name="内容占位符 4" descr="10 main_Footprint_on_moon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004048" y="2348880"/>
            <a:ext cx="3492500" cy="31496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第二、三次工业革命的对比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0906614"/>
              </p:ext>
            </p:extLst>
          </p:nvPr>
        </p:nvGraphicFramePr>
        <p:xfrm>
          <a:off x="685800" y="1556792"/>
          <a:ext cx="7772400" cy="4878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  <a:gridCol w="3886200"/>
              </a:tblGrid>
              <a:tr h="5420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第二次工业革命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第三次工业革命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420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电力、石油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核能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420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电气、化工技术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空间、电子技术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4206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计算机和生物工程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420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标准化的应用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标准化的进一步推广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420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福特制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温特制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420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个人工程师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大型实验室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4206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军事技术的推广</a:t>
                      </a:r>
                    </a:p>
                  </a:txBody>
                  <a:tcPr anchor="ctr"/>
                </a:tc>
              </a:tr>
              <a:tr h="54206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政府部分主导创新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航空航天时代</a:t>
            </a:r>
            <a:endParaRPr lang="zh-CN" altLang="en-US" dirty="0"/>
          </a:p>
        </p:txBody>
      </p:sp>
      <p:pic>
        <p:nvPicPr>
          <p:cNvPr id="7" name="内容占位符 6" descr="10-The_Earth_seen_from_Apollo_1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7704" y="1294774"/>
            <a:ext cx="5544615" cy="555154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航空航天时代</a:t>
            </a:r>
            <a:endParaRPr lang="zh-CN" altLang="en-US" dirty="0"/>
          </a:p>
        </p:txBody>
      </p:sp>
      <p:pic>
        <p:nvPicPr>
          <p:cNvPr id="7" name="内容占位符 6" descr="12王亚平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1556792"/>
            <a:ext cx="4027478" cy="2808312"/>
          </a:xfrm>
        </p:spPr>
      </p:pic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4355976" y="1412776"/>
            <a:ext cx="4248472" cy="5184576"/>
          </a:xfrm>
        </p:spPr>
        <p:txBody>
          <a:bodyPr/>
          <a:lstStyle/>
          <a:p>
            <a:r>
              <a:rPr lang="en-US" altLang="zh-CN" dirty="0" smtClean="0"/>
              <a:t>1970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4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24</a:t>
            </a:r>
            <a:r>
              <a:rPr lang="zh-CN" altLang="en-US" dirty="0" smtClean="0"/>
              <a:t>日中国发射第一颗人造卫星</a:t>
            </a:r>
            <a:endParaRPr lang="en-US" altLang="zh-CN" dirty="0" smtClean="0"/>
          </a:p>
          <a:p>
            <a:r>
              <a:rPr lang="en-US" altLang="zh-CN" dirty="0" smtClean="0"/>
              <a:t>1971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4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19</a:t>
            </a:r>
            <a:r>
              <a:rPr lang="zh-CN" altLang="en-US" dirty="0" smtClean="0"/>
              <a:t>日第一个空间站升空</a:t>
            </a:r>
            <a:endParaRPr lang="en-US" altLang="zh-CN" dirty="0" smtClean="0"/>
          </a:p>
          <a:p>
            <a:r>
              <a:rPr lang="en-US" altLang="zh-CN" dirty="0" smtClean="0"/>
              <a:t>1981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4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12</a:t>
            </a:r>
            <a:r>
              <a:rPr lang="zh-CN" altLang="en-US" dirty="0" smtClean="0"/>
              <a:t>日航天飞机成功进入太空</a:t>
            </a:r>
            <a:endParaRPr lang="en-US" altLang="zh-CN" dirty="0" smtClean="0"/>
          </a:p>
          <a:p>
            <a:r>
              <a:rPr lang="en-US" altLang="zh-CN" dirty="0" smtClean="0"/>
              <a:t>2003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15</a:t>
            </a:r>
            <a:r>
              <a:rPr lang="zh-CN" altLang="en-US" dirty="0" smtClean="0"/>
              <a:t>日杨利伟成为中国第一位进入太空的宇航员</a:t>
            </a:r>
            <a:endParaRPr lang="en-US" altLang="zh-CN" dirty="0" smtClean="0"/>
          </a:p>
          <a:p>
            <a:r>
              <a:rPr lang="en-US" altLang="zh-CN" dirty="0" smtClean="0"/>
              <a:t>2011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9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29</a:t>
            </a:r>
            <a:r>
              <a:rPr lang="zh-CN" altLang="en-US" dirty="0" smtClean="0"/>
              <a:t>日天宫一号发射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载人航天的意义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满足人类走向宇宙的崇高目标（←</a:t>
            </a:r>
            <a:r>
              <a:rPr lang="en-US" altLang="zh-CN" dirty="0" smtClean="0"/>
              <a:t>_</a:t>
            </a:r>
            <a:r>
              <a:rPr lang="zh-CN" altLang="en-US" dirty="0" smtClean="0"/>
              <a:t>←）</a:t>
            </a:r>
            <a:endParaRPr lang="en-US" altLang="zh-CN" dirty="0" smtClean="0"/>
          </a:p>
          <a:p>
            <a:r>
              <a:rPr lang="zh-CN" altLang="en-US" dirty="0" smtClean="0"/>
              <a:t>提振国民精神，促进国家凝聚力（←</a:t>
            </a:r>
            <a:r>
              <a:rPr lang="en-US" altLang="zh-CN" dirty="0" smtClean="0"/>
              <a:t>_</a:t>
            </a:r>
            <a:r>
              <a:rPr lang="zh-CN" altLang="en-US" dirty="0" smtClean="0"/>
              <a:t>←）</a:t>
            </a:r>
            <a:endParaRPr lang="en-US" altLang="zh-CN" dirty="0" smtClean="0"/>
          </a:p>
          <a:p>
            <a:r>
              <a:rPr lang="zh-CN" altLang="en-US" dirty="0" smtClean="0"/>
              <a:t>从事科学研究（如天文观测和探测、失重实验等）</a:t>
            </a:r>
            <a:endParaRPr lang="en-US" altLang="zh-CN" dirty="0" smtClean="0"/>
          </a:p>
          <a:p>
            <a:r>
              <a:rPr lang="zh-CN" altLang="en-US" dirty="0" smtClean="0"/>
              <a:t>对一国工业水平的全面展示，促进技术的军转民过程</a:t>
            </a:r>
            <a:endParaRPr lang="en-US" altLang="zh-CN" dirty="0" smtClean="0"/>
          </a:p>
          <a:p>
            <a:r>
              <a:rPr lang="zh-CN" altLang="en-US" dirty="0" smtClean="0"/>
              <a:t>军事目的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电子技术与信息时代</a:t>
            </a:r>
            <a:endParaRPr lang="zh-CN" altLang="en-US" dirty="0"/>
          </a:p>
        </p:txBody>
      </p:sp>
      <p:pic>
        <p:nvPicPr>
          <p:cNvPr id="5" name="内容占位符 4" descr="09德弗雷斯特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95299" y="1828800"/>
            <a:ext cx="3391002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Lee de Forest (1873–1961)</a:t>
            </a:r>
          </a:p>
          <a:p>
            <a:r>
              <a:rPr lang="en-US" altLang="zh-CN" dirty="0" smtClean="0"/>
              <a:t>1907</a:t>
            </a:r>
            <a:r>
              <a:rPr lang="zh-CN" altLang="en-US" dirty="0" smtClean="0"/>
              <a:t>年发明真空三极管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电子技术与信息时代</a:t>
            </a:r>
            <a:endParaRPr lang="zh-CN" altLang="en-US" dirty="0"/>
          </a:p>
        </p:txBody>
      </p:sp>
      <p:pic>
        <p:nvPicPr>
          <p:cNvPr id="6" name="内容占位符 5" descr="12晶体管发明人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195736" y="1484784"/>
            <a:ext cx="4457331" cy="2518392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541784" y="4077072"/>
            <a:ext cx="7990656" cy="2636912"/>
          </a:xfrm>
        </p:spPr>
        <p:txBody>
          <a:bodyPr/>
          <a:lstStyle/>
          <a:p>
            <a:r>
              <a:rPr lang="en-US" altLang="zh-CN" dirty="0" smtClean="0"/>
              <a:t>1947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J. Bardeen, W.H. Brattain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W.B. Shockley</a:t>
            </a:r>
            <a:r>
              <a:rPr lang="zh-CN" altLang="en-US" dirty="0" smtClean="0"/>
              <a:t>发明锗晶体管</a:t>
            </a:r>
            <a:endParaRPr lang="en-US" altLang="zh-CN" dirty="0" smtClean="0"/>
          </a:p>
          <a:p>
            <a:r>
              <a:rPr lang="en-US" altLang="zh-CN" dirty="0" smtClean="0"/>
              <a:t>1950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Shockley</a:t>
            </a:r>
            <a:r>
              <a:rPr lang="zh-CN" altLang="en-US" dirty="0" smtClean="0"/>
              <a:t>等发明晶体三极管</a:t>
            </a:r>
            <a:endParaRPr lang="en-US" altLang="zh-CN" dirty="0" smtClean="0"/>
          </a:p>
          <a:p>
            <a:r>
              <a:rPr lang="en-US" altLang="zh-CN" dirty="0" smtClean="0"/>
              <a:t>1959</a:t>
            </a:r>
            <a:r>
              <a:rPr lang="zh-CN" altLang="en-US" dirty="0" smtClean="0"/>
              <a:t>年得州仪器和仙童公司研制出集成电路</a:t>
            </a:r>
            <a:endParaRPr lang="en-US" altLang="zh-CN" dirty="0" smtClean="0"/>
          </a:p>
          <a:p>
            <a:r>
              <a:rPr lang="en-US" altLang="zh-CN" dirty="0" smtClean="0"/>
              <a:t>1965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Gordon Moore</a:t>
            </a:r>
            <a:r>
              <a:rPr lang="zh-CN" altLang="en-US" dirty="0" smtClean="0"/>
              <a:t>提出“摩尔定律”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电子技术与信息时代</a:t>
            </a:r>
            <a:endParaRPr lang="zh-CN" altLang="en-US" dirty="0"/>
          </a:p>
        </p:txBody>
      </p:sp>
      <p:pic>
        <p:nvPicPr>
          <p:cNvPr id="5" name="内容占位符 4" descr="12冯·诺伊曼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1943100"/>
            <a:ext cx="3810000" cy="40386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1945</a:t>
            </a:r>
            <a:r>
              <a:rPr lang="zh-CN" altLang="en-US" dirty="0" smtClean="0"/>
              <a:t>年底第一台电子计算机</a:t>
            </a:r>
            <a:r>
              <a:rPr lang="en-US" altLang="zh-CN" dirty="0" smtClean="0"/>
              <a:t>ENIAC</a:t>
            </a:r>
            <a:r>
              <a:rPr lang="zh-CN" altLang="en-US" dirty="0" smtClean="0"/>
              <a:t>在美国宾夕法尼亚大学研制成功</a:t>
            </a:r>
            <a:endParaRPr lang="en-US" altLang="zh-CN" dirty="0" smtClean="0"/>
          </a:p>
          <a:p>
            <a:r>
              <a:rPr lang="en-US" altLang="zh-CN" dirty="0" smtClean="0"/>
              <a:t>1946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John von Neumann</a:t>
            </a:r>
            <a:r>
              <a:rPr lang="zh-CN" altLang="en-US" dirty="0" smtClean="0"/>
              <a:t>提出了通用计算机模型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电子技术与信息时代</a:t>
            </a:r>
            <a:endParaRPr lang="zh-CN" altLang="en-US" dirty="0"/>
          </a:p>
        </p:txBody>
      </p:sp>
      <p:pic>
        <p:nvPicPr>
          <p:cNvPr id="5" name="内容占位符 4" descr="12盖茨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79512" y="1988840"/>
            <a:ext cx="3599688" cy="3599688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51920" y="1700808"/>
            <a:ext cx="5292080" cy="4824536"/>
          </a:xfrm>
        </p:spPr>
        <p:txBody>
          <a:bodyPr/>
          <a:lstStyle/>
          <a:p>
            <a:r>
              <a:rPr lang="en-US" altLang="zh-CN" dirty="0" smtClean="0"/>
              <a:t>1956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MIT</a:t>
            </a:r>
            <a:r>
              <a:rPr lang="zh-CN" altLang="en-US" dirty="0" smtClean="0"/>
              <a:t>研制出第一台晶体管计算机</a:t>
            </a:r>
            <a:endParaRPr lang="en-US" altLang="zh-CN" dirty="0" smtClean="0"/>
          </a:p>
          <a:p>
            <a:r>
              <a:rPr lang="en-US" altLang="zh-CN" dirty="0" smtClean="0"/>
              <a:t>1959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IBM</a:t>
            </a:r>
            <a:r>
              <a:rPr lang="zh-CN" altLang="en-US" dirty="0" smtClean="0"/>
              <a:t>推出晶体管计算机</a:t>
            </a:r>
            <a:endParaRPr lang="en-US" altLang="zh-CN" dirty="0" smtClean="0"/>
          </a:p>
          <a:p>
            <a:r>
              <a:rPr lang="en-US" altLang="zh-CN" dirty="0" smtClean="0"/>
              <a:t>1964</a:t>
            </a:r>
            <a:r>
              <a:rPr lang="zh-CN" altLang="en-US" dirty="0" smtClean="0"/>
              <a:t>年</a:t>
            </a:r>
            <a:r>
              <a:rPr lang="en-US" altLang="zh-CN" smtClean="0"/>
              <a:t>IBM</a:t>
            </a:r>
            <a:r>
              <a:rPr lang="zh-CN" altLang="en-US" smtClean="0"/>
              <a:t>推出</a:t>
            </a:r>
            <a:r>
              <a:rPr lang="zh-CN" altLang="en-US" dirty="0" smtClean="0"/>
              <a:t>集成电路计算机</a:t>
            </a:r>
            <a:endParaRPr lang="en-US" altLang="zh-CN" dirty="0" smtClean="0"/>
          </a:p>
          <a:p>
            <a:r>
              <a:rPr lang="en-US" altLang="zh-CN" dirty="0" smtClean="0"/>
              <a:t>1968</a:t>
            </a:r>
            <a:r>
              <a:rPr lang="zh-CN" altLang="en-US" dirty="0" smtClean="0"/>
              <a:t>年</a:t>
            </a:r>
            <a:r>
              <a:rPr lang="en-US" altLang="zh-CN" dirty="0" smtClean="0"/>
              <a:t>Moore</a:t>
            </a:r>
            <a:r>
              <a:rPr lang="zh-CN" altLang="en-US" dirty="0" smtClean="0"/>
              <a:t>等成立</a:t>
            </a:r>
            <a:r>
              <a:rPr lang="en-US" altLang="zh-CN" dirty="0" smtClean="0"/>
              <a:t>Integrated Electronics</a:t>
            </a:r>
            <a:r>
              <a:rPr lang="zh-CN" altLang="en-US" dirty="0" smtClean="0"/>
              <a:t>公司</a:t>
            </a:r>
            <a:endParaRPr lang="en-US" altLang="zh-CN" dirty="0" smtClean="0"/>
          </a:p>
          <a:p>
            <a:r>
              <a:rPr lang="en-US" altLang="zh-CN" dirty="0" smtClean="0"/>
              <a:t>1971</a:t>
            </a:r>
            <a:r>
              <a:rPr lang="zh-CN" altLang="en-US" dirty="0" smtClean="0"/>
              <a:t>年发明微处理器</a:t>
            </a:r>
            <a:endParaRPr lang="en-US" altLang="zh-CN" dirty="0" smtClean="0"/>
          </a:p>
          <a:p>
            <a:r>
              <a:rPr lang="en-US" altLang="zh-CN" dirty="0" smtClean="0"/>
              <a:t>1974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Gates</a:t>
            </a:r>
            <a:r>
              <a:rPr lang="zh-CN" altLang="en-US" dirty="0" smtClean="0"/>
              <a:t>等成立微软公司</a:t>
            </a:r>
            <a:endParaRPr lang="en-US" altLang="zh-CN" dirty="0" smtClean="0"/>
          </a:p>
          <a:p>
            <a:r>
              <a:rPr lang="en-US" altLang="zh-CN" dirty="0" smtClean="0"/>
              <a:t>1976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Jobs</a:t>
            </a:r>
            <a:r>
              <a:rPr lang="zh-CN" altLang="en-US" dirty="0" smtClean="0"/>
              <a:t>等成立苹果公司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电子技术与信息时代</a:t>
            </a:r>
            <a:endParaRPr lang="zh-CN" altLang="en-US" dirty="0"/>
          </a:p>
        </p:txBody>
      </p:sp>
      <p:pic>
        <p:nvPicPr>
          <p:cNvPr id="5" name="内容占位符 4" descr="12法尔曼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1772816"/>
            <a:ext cx="3810000" cy="2288232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7944" y="1612776"/>
            <a:ext cx="4824536" cy="4840560"/>
          </a:xfrm>
        </p:spPr>
        <p:txBody>
          <a:bodyPr/>
          <a:lstStyle/>
          <a:p>
            <a:r>
              <a:rPr lang="en-US" altLang="zh-CN" dirty="0" smtClean="0"/>
              <a:t>1969</a:t>
            </a:r>
            <a:r>
              <a:rPr lang="zh-CN" altLang="en-US" dirty="0" smtClean="0"/>
              <a:t>年美国开始研制</a:t>
            </a:r>
            <a:r>
              <a:rPr lang="en-US" altLang="zh-CN" dirty="0" smtClean="0"/>
              <a:t>ARPANET</a:t>
            </a:r>
          </a:p>
          <a:p>
            <a:r>
              <a:rPr lang="en-US" altLang="zh-CN" dirty="0" smtClean="0"/>
              <a:t>1973</a:t>
            </a:r>
            <a:r>
              <a:rPr lang="zh-CN" altLang="en-US" dirty="0" smtClean="0"/>
              <a:t>年制定</a:t>
            </a:r>
            <a:r>
              <a:rPr lang="en-US" altLang="zh-CN" dirty="0" smtClean="0"/>
              <a:t>TCP/IP</a:t>
            </a:r>
            <a:r>
              <a:rPr lang="zh-CN" altLang="en-US" dirty="0" smtClean="0"/>
              <a:t>协议</a:t>
            </a:r>
            <a:endParaRPr lang="en-US" altLang="zh-CN" dirty="0" smtClean="0"/>
          </a:p>
          <a:p>
            <a:r>
              <a:rPr lang="en-US" altLang="zh-CN" dirty="0" smtClean="0"/>
              <a:t>1982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Internet</a:t>
            </a:r>
            <a:r>
              <a:rPr lang="zh-CN" altLang="en-US" dirty="0" smtClean="0"/>
              <a:t>成立</a:t>
            </a:r>
            <a:endParaRPr lang="en-US" altLang="zh-CN" dirty="0" smtClean="0"/>
          </a:p>
          <a:p>
            <a:r>
              <a:rPr lang="en-US" altLang="zh-CN" dirty="0" smtClean="0"/>
              <a:t>1982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9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19</a:t>
            </a:r>
            <a:r>
              <a:rPr lang="zh-CN" altLang="en-US" dirty="0" smtClean="0"/>
              <a:t>日</a:t>
            </a:r>
            <a:r>
              <a:rPr lang="en-US" altLang="zh-CN" dirty="0" smtClean="0"/>
              <a:t>Scott </a:t>
            </a:r>
            <a:r>
              <a:rPr lang="en-US" altLang="zh-CN" dirty="0" err="1" smtClean="0"/>
              <a:t>Fahlman</a:t>
            </a:r>
            <a:r>
              <a:rPr lang="zh-CN" altLang="en-US" dirty="0" smtClean="0"/>
              <a:t>发明表情符号</a:t>
            </a:r>
            <a:endParaRPr lang="en-US" altLang="zh-CN" dirty="0" smtClean="0"/>
          </a:p>
          <a:p>
            <a:r>
              <a:rPr lang="en-US" altLang="zh-CN" dirty="0" smtClean="0"/>
              <a:t>1991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T. Berners-Lee</a:t>
            </a:r>
            <a:r>
              <a:rPr lang="zh-CN" altLang="en-US" dirty="0" smtClean="0"/>
              <a:t>发明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WWW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电子技术与信息时代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1986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8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25</a:t>
            </a:r>
            <a:r>
              <a:rPr lang="zh-CN" altLang="en-US" dirty="0" smtClean="0"/>
              <a:t>日，中科院高能物理所发出第一封电子邮件</a:t>
            </a:r>
            <a:endParaRPr lang="en-US" altLang="zh-CN" dirty="0" smtClean="0"/>
          </a:p>
          <a:p>
            <a:r>
              <a:rPr lang="en-US" altLang="zh-CN" dirty="0" smtClean="0"/>
              <a:t>1987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9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20</a:t>
            </a:r>
            <a:r>
              <a:rPr lang="zh-CN" altLang="en-US" dirty="0" smtClean="0"/>
              <a:t>日，北京计算机应用技术研究所发出著名的“越过长城”邮件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Across the Great Wall we can reach every corner in the world.</a:t>
            </a:r>
          </a:p>
          <a:p>
            <a:r>
              <a:rPr lang="en-US" altLang="zh-CN" dirty="0" smtClean="0"/>
              <a:t>1994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4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20</a:t>
            </a:r>
            <a:r>
              <a:rPr lang="zh-CN" altLang="en-US" dirty="0" smtClean="0"/>
              <a:t>日中国接入</a:t>
            </a:r>
            <a:r>
              <a:rPr lang="en-US" altLang="zh-CN" dirty="0" smtClean="0"/>
              <a:t>Internet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程序员思维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211960" y="1916832"/>
            <a:ext cx="4100264" cy="4267200"/>
          </a:xfrm>
        </p:spPr>
        <p:txBody>
          <a:bodyPr/>
          <a:lstStyle/>
          <a:p>
            <a:r>
              <a:rPr lang="en-US" altLang="zh-CN" dirty="0" err="1" smtClean="0"/>
              <a:t>Niklaus</a:t>
            </a:r>
            <a:r>
              <a:rPr lang="en-US" altLang="zh-CN" dirty="0" smtClean="0"/>
              <a:t> E. Wirth</a:t>
            </a:r>
            <a:br>
              <a:rPr lang="en-US" altLang="zh-CN" dirty="0" smtClean="0"/>
            </a:br>
            <a:r>
              <a:rPr lang="en-US" altLang="zh-CN" dirty="0" smtClean="0"/>
              <a:t>(1934– )</a:t>
            </a:r>
          </a:p>
          <a:p>
            <a:r>
              <a:rPr lang="zh-CN" altLang="en-US" dirty="0" smtClean="0"/>
              <a:t>瑞士计算机科学家，</a:t>
            </a:r>
            <a:r>
              <a:rPr lang="en-US" altLang="zh-CN" dirty="0" smtClean="0"/>
              <a:t>Pascal</a:t>
            </a:r>
            <a:r>
              <a:rPr lang="zh-CN" altLang="en-US" dirty="0" smtClean="0"/>
              <a:t>语言发明人</a:t>
            </a:r>
            <a:endParaRPr lang="en-US" altLang="zh-CN" dirty="0" smtClean="0"/>
          </a:p>
          <a:p>
            <a:r>
              <a:rPr lang="zh-CN" altLang="en-US" dirty="0" smtClean="0"/>
              <a:t>程序＝算法＋数据结构</a:t>
            </a:r>
            <a:endParaRPr lang="zh-CN" altLang="en-US" dirty="0"/>
          </a:p>
        </p:txBody>
      </p:sp>
      <p:pic>
        <p:nvPicPr>
          <p:cNvPr id="6" name="内容占位符 5" descr="10 Niklaus_Wirth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755576" y="1963638"/>
            <a:ext cx="3000375" cy="40576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核能时代</a:t>
            </a:r>
            <a:endParaRPr lang="zh-CN" altLang="en-US" dirty="0"/>
          </a:p>
        </p:txBody>
      </p:sp>
      <p:pic>
        <p:nvPicPr>
          <p:cNvPr id="5" name="内容占位符 4" descr="10卢瑟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99593" y="1761214"/>
            <a:ext cx="3175944" cy="440409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Ernest Rutherford (1871–1937)</a:t>
            </a:r>
          </a:p>
          <a:p>
            <a:r>
              <a:rPr lang="en-US" altLang="zh-CN" dirty="0" smtClean="0"/>
              <a:t>1919</a:t>
            </a:r>
            <a:r>
              <a:rPr lang="zh-CN" altLang="en-US" dirty="0" smtClean="0"/>
              <a:t>年用</a:t>
            </a:r>
            <a:r>
              <a:rPr lang="el-GR" altLang="zh-CN" dirty="0" smtClean="0"/>
              <a:t>α</a:t>
            </a:r>
            <a:r>
              <a:rPr lang="zh-CN" altLang="en-US" dirty="0" smtClean="0"/>
              <a:t>粒子轰击氮原子核，得到氧原子核，首次实现元素的嬗变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104</a:t>
            </a:r>
            <a:r>
              <a:rPr lang="zh-CN" altLang="en-US" dirty="0" smtClean="0"/>
              <a:t>号元素：</a:t>
            </a:r>
            <a:r>
              <a:rPr lang="en-US" altLang="zh-CN" dirty="0" err="1" smtClean="0"/>
              <a:t>rutherfordium</a:t>
            </a:r>
            <a:r>
              <a:rPr lang="zh-CN" altLang="en-US" dirty="0" smtClean="0"/>
              <a:t>（鑪）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军事上的信息革命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55976" y="1556792"/>
            <a:ext cx="4536504" cy="5040560"/>
          </a:xfrm>
        </p:spPr>
        <p:txBody>
          <a:bodyPr/>
          <a:lstStyle/>
          <a:p>
            <a:r>
              <a:rPr lang="en-US" altLang="zh-CN" dirty="0" smtClean="0"/>
              <a:t>1950–1953</a:t>
            </a:r>
            <a:r>
              <a:rPr lang="zh-CN" altLang="en-US" dirty="0" smtClean="0"/>
              <a:t>年朝鲜战争</a:t>
            </a:r>
            <a:endParaRPr lang="en-US" altLang="zh-CN" dirty="0" smtClean="0"/>
          </a:p>
          <a:p>
            <a:r>
              <a:rPr lang="en-US" altLang="zh-CN" dirty="0" smtClean="0"/>
              <a:t>1961–1973</a:t>
            </a:r>
            <a:r>
              <a:rPr lang="zh-CN" altLang="en-US" dirty="0" smtClean="0"/>
              <a:t>年越南战争</a:t>
            </a:r>
            <a:endParaRPr lang="en-US" altLang="zh-CN" dirty="0" smtClean="0"/>
          </a:p>
          <a:p>
            <a:r>
              <a:rPr lang="en-US" altLang="zh-CN" dirty="0" smtClean="0"/>
              <a:t>1991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</a:t>
            </a:r>
            <a:r>
              <a:rPr lang="zh-CN" altLang="en-US" dirty="0" smtClean="0"/>
              <a:t>月海湾战争</a:t>
            </a:r>
            <a:endParaRPr lang="en-US" altLang="zh-CN" dirty="0" smtClean="0"/>
          </a:p>
          <a:p>
            <a:r>
              <a:rPr lang="en-US" altLang="zh-CN" dirty="0" smtClean="0"/>
              <a:t>2001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9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11</a:t>
            </a:r>
            <a:r>
              <a:rPr lang="zh-CN" altLang="en-US" dirty="0" smtClean="0"/>
              <a:t>日“</a:t>
            </a:r>
            <a:r>
              <a:rPr lang="en-US" altLang="zh-CN" dirty="0" smtClean="0"/>
              <a:t>9·11</a:t>
            </a:r>
            <a:r>
              <a:rPr lang="zh-CN" altLang="en-US" dirty="0" smtClean="0"/>
              <a:t>”事件</a:t>
            </a:r>
            <a:endParaRPr lang="en-US" altLang="zh-CN" dirty="0" smtClean="0"/>
          </a:p>
          <a:p>
            <a:r>
              <a:rPr lang="en-US" altLang="zh-CN" dirty="0" smtClean="0"/>
              <a:t>2001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</a:t>
            </a:r>
            <a:r>
              <a:rPr lang="en-US" altLang="zh-CN" dirty="0" smtClean="0"/>
              <a:t>7</a:t>
            </a:r>
            <a:r>
              <a:rPr lang="zh-CN" altLang="en-US" dirty="0" smtClean="0"/>
              <a:t>日阿富汗战争</a:t>
            </a:r>
            <a:endParaRPr lang="en-US" altLang="zh-CN" dirty="0" smtClean="0"/>
          </a:p>
          <a:p>
            <a:r>
              <a:rPr lang="en-US" altLang="zh-CN" dirty="0" smtClean="0"/>
              <a:t>2003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月美伊战争</a:t>
            </a:r>
            <a:endParaRPr lang="en-US" altLang="zh-CN" dirty="0" smtClean="0"/>
          </a:p>
          <a:p>
            <a:r>
              <a:rPr lang="en-US" altLang="zh-CN" dirty="0" smtClean="0"/>
              <a:t>2011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5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</a:t>
            </a:r>
            <a:r>
              <a:rPr lang="zh-CN" altLang="en-US" dirty="0" smtClean="0"/>
              <a:t>日本</a:t>
            </a:r>
            <a:r>
              <a:rPr lang="en-US" altLang="zh-CN" dirty="0" smtClean="0"/>
              <a:t>·</a:t>
            </a:r>
            <a:r>
              <a:rPr lang="zh-CN" altLang="en-US" dirty="0" smtClean="0"/>
              <a:t>拉登被击毙</a:t>
            </a:r>
            <a:endParaRPr lang="zh-CN" altLang="en-US" dirty="0"/>
          </a:p>
        </p:txBody>
      </p:sp>
      <p:pic>
        <p:nvPicPr>
          <p:cNvPr id="5" name="内容占位符 4" descr="12F117A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329952" y="2492896"/>
            <a:ext cx="3810000" cy="28575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52400"/>
            <a:ext cx="4104456" cy="1143000"/>
          </a:xfrm>
        </p:spPr>
        <p:txBody>
          <a:bodyPr/>
          <a:lstStyle/>
          <a:p>
            <a:r>
              <a:rPr lang="zh-CN" altLang="en-US" dirty="0" smtClean="0"/>
              <a:t>现代工业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3528" y="1828800"/>
            <a:ext cx="3240360" cy="4267200"/>
          </a:xfrm>
        </p:spPr>
        <p:txBody>
          <a:bodyPr/>
          <a:lstStyle/>
          <a:p>
            <a:r>
              <a:rPr lang="en-US" altLang="zh-CN" dirty="0" smtClean="0"/>
              <a:t>1947</a:t>
            </a:r>
            <a:r>
              <a:rPr lang="zh-CN" altLang="en-US" dirty="0" smtClean="0"/>
              <a:t>年国际标准化组织（</a:t>
            </a:r>
            <a:r>
              <a:rPr lang="en-US" altLang="zh-CN" dirty="0" smtClean="0"/>
              <a:t>ISO</a:t>
            </a:r>
            <a:r>
              <a:rPr lang="zh-CN" altLang="en-US" dirty="0" smtClean="0"/>
              <a:t>）在瑞士成立</a:t>
            </a:r>
            <a:endParaRPr lang="en-US" altLang="zh-CN" dirty="0" smtClean="0"/>
          </a:p>
          <a:p>
            <a:r>
              <a:rPr lang="en-US" altLang="zh-CN" dirty="0" smtClean="0"/>
              <a:t>1948</a:t>
            </a:r>
            <a:r>
              <a:rPr lang="zh-CN" altLang="en-US" dirty="0" smtClean="0"/>
              <a:t>年麦当劳兄弟创立标准化快餐</a:t>
            </a:r>
            <a:endParaRPr lang="en-US" altLang="zh-CN" dirty="0" smtClean="0"/>
          </a:p>
        </p:txBody>
      </p:sp>
      <p:pic>
        <p:nvPicPr>
          <p:cNvPr id="5" name="内容占位符 4" descr="10自贡丁丁兔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3827375" y="0"/>
            <a:ext cx="5316625" cy="6858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现代工业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556792"/>
            <a:ext cx="8134672" cy="4539208"/>
          </a:xfrm>
        </p:spPr>
        <p:txBody>
          <a:bodyPr/>
          <a:lstStyle/>
          <a:p>
            <a:r>
              <a:rPr lang="en-US" altLang="zh-CN" dirty="0" smtClean="0"/>
              <a:t>1955</a:t>
            </a:r>
            <a:r>
              <a:rPr lang="zh-CN" altLang="en-US" dirty="0" smtClean="0"/>
              <a:t>年美国发明集装箱运输（标准化运输）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 descr="10辰山兰展集装箱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2348880"/>
            <a:ext cx="5760640" cy="4320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现代工业</a:t>
            </a:r>
            <a:endParaRPr lang="zh-CN" altLang="en-US" dirty="0"/>
          </a:p>
        </p:txBody>
      </p:sp>
      <p:pic>
        <p:nvPicPr>
          <p:cNvPr id="4" name="内容占位符 3" descr="10生猪屠宰流水线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5576" y="1772816"/>
            <a:ext cx="7754708" cy="45365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现代工业设计</a:t>
            </a:r>
            <a:endParaRPr lang="zh-CN" altLang="en-US" dirty="0"/>
          </a:p>
        </p:txBody>
      </p:sp>
      <p:pic>
        <p:nvPicPr>
          <p:cNvPr id="6" name="内容占位符 5" descr="12博朗195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2270760"/>
            <a:ext cx="7772400" cy="33832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现代工业设计</a:t>
            </a:r>
            <a:endParaRPr lang="zh-CN" altLang="en-US" dirty="0"/>
          </a:p>
        </p:txBody>
      </p:sp>
      <p:pic>
        <p:nvPicPr>
          <p:cNvPr id="5" name="内容占位符 4" descr="12博朗197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2344270"/>
            <a:ext cx="7772400" cy="323625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现代工业设计</a:t>
            </a:r>
            <a:endParaRPr lang="zh-CN" altLang="en-US" dirty="0"/>
          </a:p>
        </p:txBody>
      </p:sp>
      <p:pic>
        <p:nvPicPr>
          <p:cNvPr id="5" name="内容占位符 4" descr="12博朗197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2277631"/>
            <a:ext cx="7772400" cy="33695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现代工业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67544" y="1556792"/>
            <a:ext cx="8134672" cy="4539208"/>
          </a:xfrm>
        </p:spPr>
        <p:txBody>
          <a:bodyPr/>
          <a:lstStyle/>
          <a:p>
            <a:r>
              <a:rPr lang="zh-CN" altLang="en-US" dirty="0" smtClean="0"/>
              <a:t>公司制度的变化：福特制（</a:t>
            </a:r>
            <a:r>
              <a:rPr lang="en-US" altLang="zh-CN" dirty="0" err="1" smtClean="0"/>
              <a:t>Fordism</a:t>
            </a:r>
            <a:r>
              <a:rPr lang="zh-CN" altLang="en-US" dirty="0" smtClean="0"/>
              <a:t>）→温特制（</a:t>
            </a:r>
            <a:r>
              <a:rPr lang="en-US" altLang="zh-CN" dirty="0" err="1" smtClean="0"/>
              <a:t>Wintelism</a:t>
            </a:r>
            <a:r>
              <a:rPr lang="zh-CN" altLang="en-US" dirty="0" smtClean="0"/>
              <a:t>），跨国公司出现</a:t>
            </a:r>
            <a:endParaRPr lang="en-US" altLang="zh-CN" dirty="0" smtClean="0"/>
          </a:p>
          <a:p>
            <a:r>
              <a:rPr lang="zh-CN" altLang="en-US" dirty="0" smtClean="0"/>
              <a:t>制造和部分设计环节外包，专利、标准和核心设计为顶层公司把持</a:t>
            </a:r>
            <a:endParaRPr lang="en-US" altLang="zh-CN" dirty="0" smtClean="0"/>
          </a:p>
        </p:txBody>
      </p:sp>
      <p:pic>
        <p:nvPicPr>
          <p:cNvPr id="4" name="图片 3" descr="10 Wintelism.jpg"/>
          <p:cNvPicPr>
            <a:picLocks noChangeAspect="1"/>
          </p:cNvPicPr>
          <p:nvPr/>
        </p:nvPicPr>
        <p:blipFill>
          <a:blip r:embed="rId2" cstate="print"/>
          <a:srcRect t="17873" r="465" b="18952"/>
          <a:stretch>
            <a:fillRect/>
          </a:stretch>
        </p:blipFill>
        <p:spPr>
          <a:xfrm>
            <a:off x="1763688" y="4077072"/>
            <a:ext cx="6048672" cy="216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现代工业</a:t>
            </a:r>
            <a:endParaRPr lang="zh-CN" altLang="en-US" dirty="0"/>
          </a:p>
        </p:txBody>
      </p:sp>
      <p:pic>
        <p:nvPicPr>
          <p:cNvPr id="5" name="内容占位符 4" descr="10印度IT外包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605054" y="3789040"/>
            <a:ext cx="4242506" cy="2823195"/>
          </a:xfrm>
        </p:spPr>
      </p:pic>
      <p:pic>
        <p:nvPicPr>
          <p:cNvPr id="7" name="内容占位符 6" descr="10台湾自行车流水线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39552" y="1484784"/>
            <a:ext cx="3810000" cy="286048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现代工业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624536"/>
          </a:xfrm>
        </p:spPr>
        <p:txBody>
          <a:bodyPr/>
          <a:lstStyle/>
          <a:p>
            <a:r>
              <a:rPr lang="zh-CN" altLang="en-US" dirty="0" smtClean="0"/>
              <a:t>发达国家的去工业化和发展中国家的工业化</a:t>
            </a:r>
            <a:endParaRPr lang="en-US" altLang="zh-CN" dirty="0" smtClean="0"/>
          </a:p>
          <a:p>
            <a:r>
              <a:rPr lang="zh-CN" altLang="en-US" dirty="0" smtClean="0"/>
              <a:t>创新驱动型经济的逻辑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创新从实践中来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一线经验转移到发展中国家，创新经验（标准、设计等）也随之转移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发达国家的中产阶级萎缩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发展中国家从产业链低端</a:t>
            </a:r>
            <a:r>
              <a:rPr lang="en-US" altLang="zh-CN" dirty="0" smtClean="0"/>
              <a:t>/</a:t>
            </a:r>
            <a:r>
              <a:rPr lang="zh-CN" altLang="en-US" dirty="0" smtClean="0"/>
              <a:t>末端开始，逐渐向产业链高端</a:t>
            </a:r>
            <a:r>
              <a:rPr lang="en-US" altLang="zh-CN" dirty="0" smtClean="0"/>
              <a:t>/</a:t>
            </a:r>
            <a:r>
              <a:rPr lang="zh-CN" altLang="en-US" dirty="0" smtClean="0"/>
              <a:t>顶端推进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核能时代</a:t>
            </a:r>
            <a:endParaRPr lang="zh-CN" altLang="en-US" dirty="0"/>
          </a:p>
        </p:txBody>
      </p:sp>
      <p:pic>
        <p:nvPicPr>
          <p:cNvPr id="5" name="内容占位符 4" descr="12约里奥-居里夫妇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71600" y="1538997"/>
            <a:ext cx="3240360" cy="4849739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err="1" smtClean="0"/>
              <a:t>Frédéric</a:t>
            </a:r>
            <a:r>
              <a:rPr lang="en-US" altLang="zh-CN" dirty="0" smtClean="0"/>
              <a:t> Joliot-Curie (1900–1958)</a:t>
            </a:r>
          </a:p>
          <a:p>
            <a:r>
              <a:rPr lang="en-US" altLang="zh-CN" dirty="0" err="1" smtClean="0"/>
              <a:t>Irène</a:t>
            </a:r>
            <a:r>
              <a:rPr lang="en-US" altLang="zh-CN" dirty="0" smtClean="0"/>
              <a:t> Joliot-Curie (1897–1956)</a:t>
            </a:r>
          </a:p>
          <a:p>
            <a:r>
              <a:rPr lang="en-US" altLang="zh-CN" dirty="0" smtClean="0"/>
              <a:t>1934</a:t>
            </a:r>
            <a:r>
              <a:rPr lang="zh-CN" altLang="en-US" dirty="0" smtClean="0"/>
              <a:t>年用</a:t>
            </a:r>
            <a:r>
              <a:rPr lang="el-GR" altLang="zh-CN" dirty="0" smtClean="0"/>
              <a:t>α</a:t>
            </a:r>
            <a:r>
              <a:rPr lang="zh-CN" altLang="en-US" dirty="0" smtClean="0"/>
              <a:t>粒子轰击铝，首次人工制得放射性同位素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96</a:t>
            </a:r>
            <a:r>
              <a:rPr lang="zh-CN" altLang="en-US" dirty="0" smtClean="0"/>
              <a:t>号元素：</a:t>
            </a:r>
            <a:r>
              <a:rPr lang="en-US" altLang="zh-CN" dirty="0" smtClean="0"/>
              <a:t>curium</a:t>
            </a:r>
            <a:r>
              <a:rPr lang="zh-CN" altLang="en-US" dirty="0" smtClean="0"/>
              <a:t>（锔）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西方去工业化</a:t>
            </a:r>
            <a:endParaRPr lang="zh-CN" altLang="en-US" dirty="0"/>
          </a:p>
        </p:txBody>
      </p:sp>
      <p:pic>
        <p:nvPicPr>
          <p:cNvPr id="6" name="内容占位符 5" descr="12美国国债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7704" y="1608131"/>
            <a:ext cx="5472608" cy="48357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问题一：军用和民用的关系？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685800" y="1727016"/>
          <a:ext cx="7772400" cy="4654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/>
                <a:gridCol w="1943100"/>
                <a:gridCol w="1943100"/>
                <a:gridCol w="1943100"/>
              </a:tblGrid>
              <a:tr h="448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黑火药革命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第一次工</a:t>
                      </a:r>
                      <a:r>
                        <a:rPr lang="en-US" altLang="zh-CN" dirty="0" smtClean="0"/>
                        <a:t>-</a:t>
                      </a:r>
                      <a:r>
                        <a:rPr lang="zh-CN" altLang="en-US" dirty="0" smtClean="0"/>
                        <a:t>军革命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第一次世界大战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第二次世界大战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8352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标准化制造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民用枪支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德国式管理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（铁路）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（电报）</a:t>
                      </a:r>
                      <a:endParaRPr lang="en-US" altLang="zh-CN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飞机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汽车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无线电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合成橡胶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超声探测技术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血库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整形手术</a:t>
                      </a:r>
                      <a:endParaRPr lang="en-US" altLang="zh-CN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核能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雷达</a:t>
                      </a:r>
                      <a:endParaRPr lang="en-US" altLang="zh-CN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对讲机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越野车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大飞机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大型船舶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计算机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火箭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合成橡胶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抗生素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太阳镜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瑞士军刀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信息论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控制论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系统论</a:t>
                      </a:r>
                      <a:endParaRPr lang="en-US" altLang="zh-CN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问题二：产业发展，谁为主导？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美国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“二战”以后，政府对基础科学和技术研发给予了大量资助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一些领域以政府为主导（农业、卫生、航天）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一些领域政府出钱、私企出力（军事相关部门，如航空、早期半导体业）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既不是完全以私企为主导，又不是“举国之力”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现代思维和传统思维对比（十）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8443945"/>
              </p:ext>
            </p:extLst>
          </p:nvPr>
        </p:nvGraphicFramePr>
        <p:xfrm>
          <a:off x="685800" y="1828801"/>
          <a:ext cx="7846640" cy="4336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3320"/>
                <a:gridCol w="3923320"/>
              </a:tblGrid>
              <a:tr h="6833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传统思维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现代思维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1826601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缺乏抽象、建模的理念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具有抽象、建模的理念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1826601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无标准化思维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有标准化思维</a:t>
                      </a:r>
                      <a:endParaRPr lang="zh-CN" altLang="en-US" sz="28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谢谢大家！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核能时代</a:t>
            </a:r>
            <a:endParaRPr lang="zh-CN" altLang="en-US" dirty="0"/>
          </a:p>
        </p:txBody>
      </p:sp>
      <p:pic>
        <p:nvPicPr>
          <p:cNvPr id="5" name="内容占位符 4" descr="12费米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69024" y="1828800"/>
            <a:ext cx="3443552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err="1" smtClean="0"/>
              <a:t>Enrico</a:t>
            </a:r>
            <a:r>
              <a:rPr lang="en-US" altLang="zh-CN" dirty="0" smtClean="0"/>
              <a:t> Fermi (1901–1954)</a:t>
            </a:r>
          </a:p>
          <a:p>
            <a:r>
              <a:rPr lang="en-US" altLang="zh-CN" dirty="0" smtClean="0"/>
              <a:t>1934</a:t>
            </a:r>
            <a:r>
              <a:rPr lang="zh-CN" altLang="en-US" dirty="0" smtClean="0"/>
              <a:t>年用中子轰击元素，发现慢中子有更强的核反应激发能力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号元素：</a:t>
            </a:r>
            <a:r>
              <a:rPr lang="en-US" altLang="zh-CN" dirty="0" smtClean="0"/>
              <a:t>fermium</a:t>
            </a:r>
            <a:r>
              <a:rPr lang="zh-CN" altLang="en-US" dirty="0" smtClean="0"/>
              <a:t>（镄）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核能时代</a:t>
            </a:r>
            <a:endParaRPr lang="zh-CN" altLang="en-US" dirty="0"/>
          </a:p>
        </p:txBody>
      </p:sp>
      <p:pic>
        <p:nvPicPr>
          <p:cNvPr id="5" name="内容占位符 4" descr="12迈特纳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99592" y="1810531"/>
            <a:ext cx="3384375" cy="4497735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552528"/>
          </a:xfrm>
        </p:spPr>
        <p:txBody>
          <a:bodyPr/>
          <a:lstStyle/>
          <a:p>
            <a:r>
              <a:rPr lang="en-US" altLang="zh-CN" dirty="0" err="1" smtClean="0"/>
              <a:t>Lise</a:t>
            </a:r>
            <a:r>
              <a:rPr lang="en-US" altLang="zh-CN" dirty="0" smtClean="0"/>
              <a:t> Meitner (1878–1968)</a:t>
            </a:r>
          </a:p>
          <a:p>
            <a:r>
              <a:rPr lang="en-US" altLang="zh-CN" dirty="0" smtClean="0"/>
              <a:t>1938</a:t>
            </a:r>
            <a:r>
              <a:rPr lang="zh-CN" altLang="en-US" dirty="0" smtClean="0"/>
              <a:t>年用“核裂变”解释了哈恩发现的铀核用中子轰击后嬗变的现象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105</a:t>
            </a:r>
            <a:r>
              <a:rPr lang="zh-CN" altLang="en-US" dirty="0" smtClean="0"/>
              <a:t>号元素旧名：</a:t>
            </a:r>
            <a:r>
              <a:rPr lang="en-US" altLang="zh-CN" dirty="0" err="1" smtClean="0"/>
              <a:t>hahnium</a:t>
            </a:r>
            <a:r>
              <a:rPr lang="zh-CN" altLang="en-US" dirty="0" smtClean="0"/>
              <a:t>（钅罕）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109</a:t>
            </a:r>
            <a:r>
              <a:rPr lang="zh-CN" altLang="en-US" dirty="0" smtClean="0"/>
              <a:t>号元素：</a:t>
            </a:r>
            <a:r>
              <a:rPr lang="en-US" altLang="zh-CN" dirty="0" err="1" smtClean="0"/>
              <a:t>meitnerium</a:t>
            </a:r>
            <a:r>
              <a:rPr lang="zh-CN" altLang="en-US" dirty="0" smtClean="0"/>
              <a:t>（钅麦）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核能时代</a:t>
            </a:r>
            <a:endParaRPr lang="zh-CN" altLang="en-US" dirty="0"/>
          </a:p>
        </p:txBody>
      </p:sp>
      <p:pic>
        <p:nvPicPr>
          <p:cNvPr id="5" name="内容占位符 4" descr="12贝特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71601" y="1671081"/>
            <a:ext cx="3175918" cy="4494224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Hans Bethe (1906–2005)</a:t>
            </a:r>
          </a:p>
          <a:p>
            <a:r>
              <a:rPr lang="en-US" altLang="zh-CN" dirty="0" smtClean="0"/>
              <a:t>1938</a:t>
            </a:r>
            <a:r>
              <a:rPr lang="zh-CN" altLang="en-US" dirty="0" smtClean="0"/>
              <a:t>年与魏茨扎克独立提出恒星能量来自氢核聚变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核能时代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1939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11</a:t>
            </a:r>
            <a:r>
              <a:rPr lang="zh-CN" altLang="en-US" dirty="0" smtClean="0"/>
              <a:t>日齐拉德、爱因斯坦等人建议美国总统罗斯福研究原子弹</a:t>
            </a:r>
            <a:endParaRPr lang="en-US" altLang="zh-CN" dirty="0" smtClean="0"/>
          </a:p>
          <a:p>
            <a:r>
              <a:rPr lang="en-US" altLang="zh-CN" dirty="0" smtClean="0"/>
              <a:t>1941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6</a:t>
            </a:r>
            <a:r>
              <a:rPr lang="zh-CN" altLang="en-US" dirty="0" smtClean="0"/>
              <a:t>日美国政府正式开始“曼哈顿计划”</a:t>
            </a:r>
            <a:endParaRPr lang="en-US" altLang="zh-CN" dirty="0" smtClean="0"/>
          </a:p>
          <a:p>
            <a:r>
              <a:rPr lang="en-US" altLang="zh-CN" dirty="0" smtClean="0"/>
              <a:t>1942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25</a:t>
            </a:r>
            <a:r>
              <a:rPr lang="zh-CN" altLang="en-US" dirty="0" smtClean="0"/>
              <a:t>日启用洛斯阿拉莫斯基地</a:t>
            </a:r>
            <a:endParaRPr lang="en-US" altLang="zh-CN" dirty="0" smtClean="0"/>
          </a:p>
          <a:p>
            <a:r>
              <a:rPr lang="en-US" altLang="zh-CN" dirty="0" smtClean="0"/>
              <a:t>1942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</a:t>
            </a:r>
            <a:r>
              <a:rPr lang="zh-CN" altLang="en-US" dirty="0" smtClean="0"/>
              <a:t>日费米主持建造的第一座核反应堆开始运转</a:t>
            </a:r>
            <a:endParaRPr lang="en-US" altLang="zh-CN" dirty="0" smtClean="0"/>
          </a:p>
          <a:p>
            <a:r>
              <a:rPr lang="en-US" altLang="zh-CN" dirty="0" smtClean="0"/>
              <a:t>1945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7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16</a:t>
            </a:r>
            <a:r>
              <a:rPr lang="zh-CN" altLang="en-US" dirty="0" smtClean="0"/>
              <a:t>日第一颗原子弹爆炸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第二次工业革命</a:t>
            </a:r>
            <a:endParaRPr lang="zh-CN" altLang="en-US" dirty="0"/>
          </a:p>
        </p:txBody>
      </p:sp>
      <p:pic>
        <p:nvPicPr>
          <p:cNvPr id="5" name="内容占位符 4" descr="11长崎原子弹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71600" y="1646671"/>
            <a:ext cx="3240360" cy="4634259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1945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7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16</a:t>
            </a:r>
            <a:r>
              <a:rPr lang="zh-CN" altLang="en-US" dirty="0" smtClean="0"/>
              <a:t>日第一枚原子弹试爆成功</a:t>
            </a:r>
            <a:endParaRPr lang="en-US" altLang="zh-CN" dirty="0" smtClean="0"/>
          </a:p>
          <a:p>
            <a:r>
              <a:rPr lang="en-US" altLang="zh-CN" dirty="0" smtClean="0"/>
              <a:t>1945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8</a:t>
            </a:r>
            <a:r>
              <a:rPr lang="zh-CN" altLang="en-US" dirty="0" smtClean="0"/>
              <a:t>月</a:t>
            </a:r>
            <a:r>
              <a:rPr lang="en-US" altLang="zh-CN" dirty="0" smtClean="0"/>
              <a:t>6</a:t>
            </a:r>
            <a:r>
              <a:rPr lang="zh-CN" altLang="en-US" dirty="0" smtClean="0"/>
              <a:t>日原子弹“小男孩”在广岛爆炸，</a:t>
            </a:r>
            <a:r>
              <a:rPr lang="en-US" altLang="zh-CN" dirty="0" smtClean="0"/>
              <a:t>13</a:t>
            </a:r>
            <a:r>
              <a:rPr lang="zh-CN" altLang="en-US" dirty="0" smtClean="0"/>
              <a:t>万人死亡</a:t>
            </a:r>
            <a:endParaRPr lang="en-US" altLang="zh-CN" dirty="0" smtClean="0"/>
          </a:p>
          <a:p>
            <a:r>
              <a:rPr lang="en-US" altLang="zh-CN" dirty="0" smtClean="0"/>
              <a:t>1945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8</a:t>
            </a:r>
            <a:r>
              <a:rPr lang="zh-CN" altLang="en-US" dirty="0" smtClean="0"/>
              <a:t>月</a:t>
            </a:r>
            <a:r>
              <a:rPr lang="en-US" altLang="zh-CN" dirty="0" smtClean="0"/>
              <a:t>9</a:t>
            </a:r>
            <a:r>
              <a:rPr lang="zh-CN" altLang="en-US" dirty="0" smtClean="0"/>
              <a:t>日原子弹“胖子”在长崎爆炸，</a:t>
            </a:r>
            <a:r>
              <a:rPr lang="en-US" altLang="zh-CN" dirty="0" smtClean="0"/>
              <a:t>6</a:t>
            </a:r>
            <a:r>
              <a:rPr lang="zh-CN" altLang="en-US" dirty="0" smtClean="0"/>
              <a:t>万人死亡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工业">
  <a:themeElements>
    <a:clrScheme name="TR_0704 print PowerPlugs Templates for PowerPoint 15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A8A4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D1CFAA"/>
      </a:accent5>
      <a:accent6>
        <a:srgbClr val="8AB900"/>
      </a:accent6>
      <a:hlink>
        <a:srgbClr val="FF9933"/>
      </a:hlink>
      <a:folHlink>
        <a:srgbClr val="808080"/>
      </a:folHlink>
    </a:clrScheme>
    <a:fontScheme name="TR_0704 print PowerPlugs Templates for 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TR_0704 print PowerPlugs Templates for 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3">
        <a:dk1>
          <a:srgbClr val="000000"/>
        </a:dk1>
        <a:lt1>
          <a:srgbClr val="FFFFFF"/>
        </a:lt1>
        <a:dk2>
          <a:srgbClr val="66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14">
        <a:dk1>
          <a:srgbClr val="336699"/>
        </a:dk1>
        <a:lt1>
          <a:srgbClr val="FFFFFF"/>
        </a:lt1>
        <a:dk2>
          <a:srgbClr val="000000"/>
        </a:dk2>
        <a:lt2>
          <a:srgbClr val="FFFFFF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5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A8A4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D1CFAA"/>
        </a:accent5>
        <a:accent6>
          <a:srgbClr val="8AB900"/>
        </a:accent6>
        <a:hlink>
          <a:srgbClr val="FF9933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工业</Template>
  <TotalTime>898</TotalTime>
  <Words>1577</Words>
  <Application>Microsoft Office PowerPoint</Application>
  <PresentationFormat>全屏显示(4:3)</PresentationFormat>
  <Paragraphs>237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7" baseType="lpstr">
      <vt:lpstr>宋体</vt:lpstr>
      <vt:lpstr>Arial</vt:lpstr>
      <vt:lpstr>工业</vt:lpstr>
      <vt:lpstr>打造今日世界</vt:lpstr>
      <vt:lpstr>第二、三次工业革命的对比</vt:lpstr>
      <vt:lpstr>核能时代</vt:lpstr>
      <vt:lpstr>核能时代</vt:lpstr>
      <vt:lpstr>核能时代</vt:lpstr>
      <vt:lpstr>核能时代</vt:lpstr>
      <vt:lpstr>核能时代</vt:lpstr>
      <vt:lpstr>核能时代</vt:lpstr>
      <vt:lpstr>第二次工业革命</vt:lpstr>
      <vt:lpstr>核能时代</vt:lpstr>
      <vt:lpstr>核能时代</vt:lpstr>
      <vt:lpstr>航空航天时代</vt:lpstr>
      <vt:lpstr>航空航天时代</vt:lpstr>
      <vt:lpstr>航空航天时代</vt:lpstr>
      <vt:lpstr>航空航天时代</vt:lpstr>
      <vt:lpstr>航空航天时代</vt:lpstr>
      <vt:lpstr>航空航天时代</vt:lpstr>
      <vt:lpstr>航空航天时代</vt:lpstr>
      <vt:lpstr>航空航天时代</vt:lpstr>
      <vt:lpstr>航空航天时代</vt:lpstr>
      <vt:lpstr>航空航天时代</vt:lpstr>
      <vt:lpstr>载人航天的意义</vt:lpstr>
      <vt:lpstr>电子技术与信息时代</vt:lpstr>
      <vt:lpstr>电子技术与信息时代</vt:lpstr>
      <vt:lpstr>电子技术与信息时代</vt:lpstr>
      <vt:lpstr>电子技术与信息时代</vt:lpstr>
      <vt:lpstr>电子技术与信息时代</vt:lpstr>
      <vt:lpstr>电子技术与信息时代</vt:lpstr>
      <vt:lpstr>程序员思维</vt:lpstr>
      <vt:lpstr>军事上的信息革命</vt:lpstr>
      <vt:lpstr>现代工业</vt:lpstr>
      <vt:lpstr>现代工业</vt:lpstr>
      <vt:lpstr>现代工业</vt:lpstr>
      <vt:lpstr>现代工业设计</vt:lpstr>
      <vt:lpstr>现代工业设计</vt:lpstr>
      <vt:lpstr>现代工业设计</vt:lpstr>
      <vt:lpstr>现代工业</vt:lpstr>
      <vt:lpstr>现代工业</vt:lpstr>
      <vt:lpstr>现代工业</vt:lpstr>
      <vt:lpstr>西方去工业化</vt:lpstr>
      <vt:lpstr>问题一：军用和民用的关系？</vt:lpstr>
      <vt:lpstr>问题二：产业发展，谁为主导？</vt:lpstr>
      <vt:lpstr>现代思维和传统思维对比（十）</vt:lpstr>
      <vt:lpstr>谢谢大家！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知与行的联姻</dc:title>
  <dc:creator>Benjamin Liu</dc:creator>
  <cp:lastModifiedBy>Benjamin Liu</cp:lastModifiedBy>
  <cp:revision>74</cp:revision>
  <dcterms:created xsi:type="dcterms:W3CDTF">2018-04-16T03:48:48Z</dcterms:created>
  <dcterms:modified xsi:type="dcterms:W3CDTF">2020-11-16T07:25:01Z</dcterms:modified>
</cp:coreProperties>
</file>